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70" r:id="rId5"/>
    <p:sldId id="260" r:id="rId6"/>
    <p:sldId id="261" r:id="rId7"/>
    <p:sldId id="271" r:id="rId8"/>
    <p:sldId id="262" r:id="rId9"/>
    <p:sldId id="272" r:id="rId10"/>
    <p:sldId id="263" r:id="rId11"/>
    <p:sldId id="273" r:id="rId12"/>
    <p:sldId id="264" r:id="rId13"/>
    <p:sldId id="274" r:id="rId14"/>
    <p:sldId id="267" r:id="rId15"/>
    <p:sldId id="275" r:id="rId16"/>
    <p:sldId id="276" r:id="rId17"/>
    <p:sldId id="277" r:id="rId18"/>
    <p:sldId id="258" r:id="rId19"/>
    <p:sldId id="257" r:id="rId20"/>
    <p:sldId id="268" r:id="rId21"/>
    <p:sldId id="26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84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F1CA2-BB71-4295-978C-1CAC56B7CB88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D80F-8356-43CF-A192-FEF1A262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8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F1CA2-BB71-4295-978C-1CAC56B7CB88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D80F-8356-43CF-A192-FEF1A262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25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F1CA2-BB71-4295-978C-1CAC56B7CB88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D80F-8356-43CF-A192-FEF1A262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75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F1CA2-BB71-4295-978C-1CAC56B7CB88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D80F-8356-43CF-A192-FEF1A262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5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F1CA2-BB71-4295-978C-1CAC56B7CB88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D80F-8356-43CF-A192-FEF1A262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23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F1CA2-BB71-4295-978C-1CAC56B7CB88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D80F-8356-43CF-A192-FEF1A262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F1CA2-BB71-4295-978C-1CAC56B7CB88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D80F-8356-43CF-A192-FEF1A262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2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F1CA2-BB71-4295-978C-1CAC56B7CB88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D80F-8356-43CF-A192-FEF1A262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08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F1CA2-BB71-4295-978C-1CAC56B7CB88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D80F-8356-43CF-A192-FEF1A262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72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F1CA2-BB71-4295-978C-1CAC56B7CB88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D80F-8356-43CF-A192-FEF1A262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5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F1CA2-BB71-4295-978C-1CAC56B7CB88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D80F-8356-43CF-A192-FEF1A262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5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F1CA2-BB71-4295-978C-1CAC56B7CB88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CD80F-8356-43CF-A192-FEF1A262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67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Punctuation Notes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066800"/>
          </a:xfrm>
        </p:spPr>
        <p:txBody>
          <a:bodyPr/>
          <a:lstStyle/>
          <a:p>
            <a:r>
              <a:rPr lang="en-US" dirty="0" smtClean="0"/>
              <a:t>Commas to set off sentence openers</a:t>
            </a:r>
            <a:endParaRPr lang="en-US" dirty="0"/>
          </a:p>
        </p:txBody>
      </p:sp>
      <p:pic>
        <p:nvPicPr>
          <p:cNvPr id="9218" name="Picture 2" descr="C:\Users\christy.tohara\AppData\Local\Microsoft\Windows\Temporary Internet Files\Content.IE5\9XZ6R22X\Comma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06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or Independent?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9050" y="1600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 </a:t>
            </a:r>
          </a:p>
          <a:p>
            <a:pPr marL="0" indent="0" algn="ctr">
              <a:buNone/>
            </a:pPr>
            <a:r>
              <a:rPr lang="en-US" sz="4400" dirty="0" smtClean="0"/>
              <a:t>Winter is here</a:t>
            </a:r>
            <a:endParaRPr lang="en-US" sz="4400" dirty="0" smtClean="0"/>
          </a:p>
        </p:txBody>
      </p:sp>
      <p:pic>
        <p:nvPicPr>
          <p:cNvPr id="4098" name="Picture 2" descr="C:\Users\christy.tohara\AppData\Local\Microsoft\Windows\Temporary Internet Files\Content.IE5\0OOTMPGI\sledding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371600"/>
            <a:ext cx="2247900" cy="2191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80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529679"/>
            <a:ext cx="67047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Dependent or Independent?</a:t>
            </a:r>
          </a:p>
        </p:txBody>
      </p:sp>
      <p:pic>
        <p:nvPicPr>
          <p:cNvPr id="5122" name="Picture 2" descr="C:\Users\christy.tohara\AppData\Local\Microsoft\Windows\Temporary Internet Files\Content.IE5\0OOTMPGI\sledding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1299120"/>
            <a:ext cx="190500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860410" y="3244334"/>
            <a:ext cx="414999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00B050"/>
                </a:solidFill>
              </a:rPr>
              <a:t>Winter</a:t>
            </a:r>
            <a:r>
              <a:rPr lang="en-US" sz="4400" dirty="0"/>
              <a:t> </a:t>
            </a:r>
            <a:r>
              <a:rPr lang="en-US" sz="4400" dirty="0">
                <a:solidFill>
                  <a:srgbClr val="0070C0"/>
                </a:solidFill>
              </a:rPr>
              <a:t>is</a:t>
            </a:r>
            <a:r>
              <a:rPr lang="en-US" sz="4400" dirty="0"/>
              <a:t> </a:t>
            </a:r>
            <a:r>
              <a:rPr lang="en-US" sz="4400" dirty="0" smtClean="0"/>
              <a:t>here</a:t>
            </a:r>
            <a:br>
              <a:rPr lang="en-US" sz="4400" dirty="0" smtClean="0"/>
            </a:br>
            <a:r>
              <a:rPr lang="en-US" sz="4400" dirty="0" smtClean="0"/>
              <a:t>   </a:t>
            </a:r>
            <a:r>
              <a:rPr lang="en-US" sz="4400" dirty="0" smtClean="0">
                <a:solidFill>
                  <a:srgbClr val="00B050"/>
                </a:solidFill>
              </a:rPr>
              <a:t>S</a:t>
            </a:r>
            <a:r>
              <a:rPr lang="en-US" sz="4400" dirty="0" smtClean="0"/>
              <a:t>        </a:t>
            </a:r>
            <a:r>
              <a:rPr lang="en-US" sz="4400" dirty="0" smtClean="0">
                <a:solidFill>
                  <a:srgbClr val="0070C0"/>
                </a:solidFill>
              </a:rPr>
              <a:t> V</a:t>
            </a:r>
            <a:endParaRPr lang="en-US" sz="4400" dirty="0">
              <a:solidFill>
                <a:srgbClr val="0070C0"/>
              </a:solidFill>
            </a:endParaRPr>
          </a:p>
          <a:p>
            <a:pPr algn="ctr"/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</a:rPr>
              <a:t> independent clause</a:t>
            </a:r>
          </a:p>
          <a:p>
            <a:pPr algn="ctr"/>
            <a:endParaRPr lang="en-US" sz="4400" dirty="0" smtClean="0"/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2698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or Independent?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Waking in the morning</a:t>
            </a:r>
            <a:endParaRPr lang="en-US" sz="4400" dirty="0"/>
          </a:p>
        </p:txBody>
      </p:sp>
      <p:pic>
        <p:nvPicPr>
          <p:cNvPr id="6146" name="Picture 2" descr="C:\Users\christy.tohara\AppData\Local\Microsoft\Windows\Temporary Internet Files\Content.IE5\J881Q8NE\wake-up-cal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95400"/>
            <a:ext cx="333375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80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Dependent or Independent?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86200"/>
            <a:ext cx="8610600" cy="2514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dirty="0" smtClean="0"/>
              <a:t>               Waking </a:t>
            </a:r>
            <a:r>
              <a:rPr lang="en-US" sz="4400" dirty="0"/>
              <a:t>in the morning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400" b="1" dirty="0" smtClean="0"/>
              <a:t>No</a:t>
            </a:r>
            <a:r>
              <a:rPr lang="en-US" sz="4400" dirty="0" smtClean="0"/>
              <a:t> subject &amp; verb= </a:t>
            </a: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</a:rPr>
              <a:t>dependent clause</a:t>
            </a:r>
          </a:p>
        </p:txBody>
      </p:sp>
      <p:pic>
        <p:nvPicPr>
          <p:cNvPr id="4" name="Picture 2" descr="C:\Users\christy.tohara\AppData\Local\Microsoft\Windows\Temporary Internet Files\Content.IE5\J881Q8NE\wake-up-cal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371600"/>
            <a:ext cx="2286000" cy="219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85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or Independent?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Over the river, through the woods, and beyond the mountains</a:t>
            </a:r>
            <a:endParaRPr lang="en-US" sz="4400" dirty="0"/>
          </a:p>
        </p:txBody>
      </p:sp>
      <p:pic>
        <p:nvPicPr>
          <p:cNvPr id="7170" name="Picture 2" descr="C:\Users\christy.tohara\AppData\Local\Microsoft\Windows\Temporary Internet Files\Content.IE5\0OOTMPGI\220061491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27" b="29506"/>
          <a:stretch/>
        </p:blipFill>
        <p:spPr bwMode="auto">
          <a:xfrm>
            <a:off x="3505200" y="1219200"/>
            <a:ext cx="207645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80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Dependent or Independent?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5908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400" dirty="0"/>
              <a:t>Over the river, through the woods, and beyond the </a:t>
            </a:r>
            <a:r>
              <a:rPr lang="en-US" sz="4400" dirty="0" smtClean="0"/>
              <a:t>mountains</a:t>
            </a:r>
          </a:p>
          <a:p>
            <a:pPr marL="0" indent="0" algn="ctr">
              <a:buNone/>
            </a:pPr>
            <a:r>
              <a:rPr lang="en-US" sz="4400" b="1" dirty="0"/>
              <a:t>No</a:t>
            </a:r>
            <a:r>
              <a:rPr lang="en-US" sz="4400" dirty="0"/>
              <a:t> subject &amp; verb= </a:t>
            </a: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</a:rPr>
              <a:t>dependent clause</a:t>
            </a:r>
          </a:p>
          <a:p>
            <a:pPr marL="0" indent="0" algn="ctr">
              <a:buNone/>
            </a:pPr>
            <a:endParaRPr lang="en-US" sz="4400" dirty="0"/>
          </a:p>
        </p:txBody>
      </p:sp>
      <p:pic>
        <p:nvPicPr>
          <p:cNvPr id="4" name="Picture 2" descr="C:\Users\christy.tohara\AppData\Local\Microsoft\Windows\Temporary Internet Files\Content.IE5\0OOTMPGI\220061491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27" b="29506"/>
          <a:stretch/>
        </p:blipFill>
        <p:spPr bwMode="auto">
          <a:xfrm>
            <a:off x="3505200" y="1219200"/>
            <a:ext cx="207645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73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Dependent or Independent?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                      cats are evil</a:t>
            </a:r>
            <a:endParaRPr lang="en-US" sz="4400" dirty="0"/>
          </a:p>
        </p:txBody>
      </p:sp>
      <p:pic>
        <p:nvPicPr>
          <p:cNvPr id="8194" name="Picture 2" descr="C:\Users\christy.tohara\AppData\Local\Microsoft\Windows\Temporary Internet Files\Content.IE5\9XZ6R22X\Sketchcat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350" y="1371599"/>
            <a:ext cx="3524588" cy="2978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9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Dependent or Independent?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4724400"/>
            <a:ext cx="6324600" cy="243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rgbClr val="00B050"/>
                </a:solidFill>
              </a:rPr>
              <a:t>cats</a:t>
            </a:r>
            <a:r>
              <a:rPr lang="en-US" sz="4400" dirty="0"/>
              <a:t> </a:t>
            </a:r>
            <a:r>
              <a:rPr lang="en-US" sz="4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are</a:t>
            </a:r>
            <a:r>
              <a:rPr lang="en-US" sz="4400" dirty="0"/>
              <a:t> </a:t>
            </a:r>
            <a:r>
              <a:rPr lang="en-US" sz="4400" dirty="0" smtClean="0"/>
              <a:t>evil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</a:rPr>
              <a:t> independent clause</a:t>
            </a:r>
          </a:p>
          <a:p>
            <a:pPr marL="0" indent="0">
              <a:buNone/>
            </a:pPr>
            <a:endParaRPr lang="en-US" sz="4400" dirty="0" smtClean="0"/>
          </a:p>
        </p:txBody>
      </p:sp>
      <p:pic>
        <p:nvPicPr>
          <p:cNvPr id="4" name="Picture 2" descr="C:\Users\christy.tohara\AppData\Local\Microsoft\Windows\Temporary Internet Files\Content.IE5\9XZ6R22X\Sketchcat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990600"/>
            <a:ext cx="3524588" cy="2978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054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opener/beginner 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u="sng" dirty="0" smtClean="0"/>
              <a:t>A dependent clause at the beginning of a sentence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It is ALWAYS set off by commas.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Opener (</a:t>
            </a:r>
            <a:r>
              <a:rPr lang="en-US" dirty="0" smtClean="0">
                <a:solidFill>
                  <a:srgbClr val="FF0000"/>
                </a:solidFill>
              </a:rPr>
              <a:t>dependent</a:t>
            </a:r>
            <a:r>
              <a:rPr lang="en-US" dirty="0" smtClean="0"/>
              <a:t>) ,  sentence (</a:t>
            </a:r>
            <a:r>
              <a:rPr lang="en-US" dirty="0" smtClean="0">
                <a:solidFill>
                  <a:schemeClr val="tx2"/>
                </a:solidFill>
              </a:rPr>
              <a:t>independent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Through the haystack</a:t>
            </a:r>
            <a:r>
              <a:rPr lang="en-US" sz="4400" dirty="0" smtClean="0"/>
              <a:t>, </a:t>
            </a:r>
            <a:r>
              <a:rPr lang="en-US" dirty="0" smtClean="0"/>
              <a:t>the mouse ran.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16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</a:t>
            </a:r>
            <a:r>
              <a:rPr lang="en-US" dirty="0" smtClean="0"/>
              <a:t>commas to set off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prepositional </a:t>
            </a:r>
            <a:r>
              <a:rPr lang="en-US" b="1" dirty="0" smtClean="0"/>
              <a:t>phrase </a:t>
            </a:r>
            <a:r>
              <a:rPr lang="en-US" dirty="0" smtClean="0"/>
              <a:t>sentence opener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prepositional phrase?</a:t>
            </a:r>
          </a:p>
          <a:p>
            <a:pPr lvl="1"/>
            <a:r>
              <a:rPr lang="en-US" dirty="0" smtClean="0"/>
              <a:t>A </a:t>
            </a:r>
            <a:r>
              <a:rPr lang="en-US" u="sng" dirty="0" smtClean="0"/>
              <a:t>group of words that starts with a preposition and ends with a noun or pronoun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A prepositional phrase is NOT a complete sentence.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[through the haystack]</a:t>
            </a:r>
          </a:p>
          <a:p>
            <a:pPr lvl="1"/>
            <a:r>
              <a:rPr lang="en-US" dirty="0" smtClean="0"/>
              <a:t>[around the corner]</a:t>
            </a:r>
          </a:p>
          <a:p>
            <a:pPr lvl="1"/>
            <a:r>
              <a:rPr lang="en-US" dirty="0" smtClean="0"/>
              <a:t>[during the game]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31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Dependent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tx2"/>
                </a:solidFill>
              </a:rPr>
              <a:t>Independent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Dependent- </a:t>
            </a:r>
          </a:p>
          <a:p>
            <a:pPr lvl="1"/>
            <a:r>
              <a:rPr lang="en-US" dirty="0" smtClean="0"/>
              <a:t>A baby </a:t>
            </a:r>
            <a:r>
              <a:rPr lang="en-US" b="1" dirty="0" smtClean="0"/>
              <a:t>depends </a:t>
            </a:r>
            <a:r>
              <a:rPr lang="en-US" dirty="0" smtClean="0"/>
              <a:t>on his mother to take care of him. He cannot be left alone.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 dependent clause also </a:t>
            </a:r>
            <a:r>
              <a:rPr lang="en-US" u="sng" dirty="0" smtClean="0">
                <a:solidFill>
                  <a:srgbClr val="FF0000"/>
                </a:solidFill>
              </a:rPr>
              <a:t>cannot be left alone because it is </a:t>
            </a:r>
            <a:r>
              <a:rPr lang="en-US" b="1" u="sng" dirty="0" smtClean="0">
                <a:solidFill>
                  <a:srgbClr val="FF0000"/>
                </a:solidFill>
              </a:rPr>
              <a:t>not</a:t>
            </a:r>
            <a:r>
              <a:rPr lang="en-US" u="sng" dirty="0" smtClean="0">
                <a:solidFill>
                  <a:srgbClr val="FF0000"/>
                </a:solidFill>
              </a:rPr>
              <a:t> a complete sentence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u="sng" dirty="0" smtClean="0">
                <a:solidFill>
                  <a:schemeClr val="tx2"/>
                </a:solidFill>
              </a:rPr>
              <a:t>Independent-</a:t>
            </a:r>
          </a:p>
          <a:p>
            <a:pPr lvl="1"/>
            <a:r>
              <a:rPr lang="en-US" dirty="0" smtClean="0"/>
              <a:t>A college student feels independent because they are living on their own.</a:t>
            </a:r>
          </a:p>
          <a:p>
            <a:pPr lvl="1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 independent clause </a:t>
            </a:r>
            <a:r>
              <a:rPr lang="en-US" b="1" u="sng" dirty="0" smtClean="0">
                <a:solidFill>
                  <a:schemeClr val="tx2">
                    <a:lumMod val="75000"/>
                  </a:schemeClr>
                </a:solidFill>
              </a:rPr>
              <a:t>is a complete sentence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 can be left on its own. It has a subject and a verb (predicate).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75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</a:t>
            </a:r>
            <a:r>
              <a:rPr lang="en-US" dirty="0" smtClean="0"/>
              <a:t>commas to set off </a:t>
            </a:r>
            <a:r>
              <a:rPr lang="en-US" dirty="0" smtClean="0"/>
              <a:t>a</a:t>
            </a:r>
            <a:br>
              <a:rPr lang="en-US" dirty="0" smtClean="0"/>
            </a:br>
            <a:r>
              <a:rPr lang="en-US" b="1" dirty="0" smtClean="0"/>
              <a:t>participial </a:t>
            </a:r>
            <a:r>
              <a:rPr lang="en-US" b="1" dirty="0" smtClean="0"/>
              <a:t>phrase </a:t>
            </a:r>
            <a:r>
              <a:rPr lang="en-US" dirty="0" smtClean="0"/>
              <a:t>sentence opener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participial phrase?</a:t>
            </a:r>
          </a:p>
          <a:p>
            <a:pPr lvl="1"/>
            <a:r>
              <a:rPr lang="en-US" dirty="0" smtClean="0"/>
              <a:t>A </a:t>
            </a:r>
            <a:r>
              <a:rPr lang="en-US" u="sng" dirty="0" smtClean="0"/>
              <a:t>group of words that starts with a “</a:t>
            </a:r>
            <a:r>
              <a:rPr lang="en-US" u="sng" dirty="0" err="1" smtClean="0"/>
              <a:t>ing</a:t>
            </a:r>
            <a:r>
              <a:rPr lang="en-US" u="sng" dirty="0" smtClean="0"/>
              <a:t>” or “</a:t>
            </a:r>
            <a:r>
              <a:rPr lang="en-US" u="sng" dirty="0" err="1" smtClean="0"/>
              <a:t>ed</a:t>
            </a:r>
            <a:r>
              <a:rPr lang="en-US" u="sng" dirty="0" smtClean="0"/>
              <a:t>” verb and ends with a noun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A participial phrase is NOT a complete sentence.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Tired of running</a:t>
            </a:r>
          </a:p>
          <a:p>
            <a:pPr lvl="1"/>
            <a:r>
              <a:rPr lang="en-US" dirty="0" smtClean="0"/>
              <a:t>Blinking in the bright sunlight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84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opener has the following format: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Opener (</a:t>
            </a:r>
            <a:r>
              <a:rPr lang="en-US" dirty="0" smtClean="0">
                <a:solidFill>
                  <a:srgbClr val="FF0000"/>
                </a:solidFill>
              </a:rPr>
              <a:t>dependent</a:t>
            </a:r>
            <a:r>
              <a:rPr lang="en-US" dirty="0" smtClean="0"/>
              <a:t>) ,  sentence (</a:t>
            </a:r>
            <a:r>
              <a:rPr lang="en-US" dirty="0" smtClean="0">
                <a:solidFill>
                  <a:schemeClr val="tx2"/>
                </a:solidFill>
              </a:rPr>
              <a:t>independent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09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Practice: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Dependent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tx2"/>
                </a:solidFill>
              </a:rPr>
              <a:t>Independent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it is </a:t>
            </a:r>
            <a:r>
              <a:rPr lang="en-US" u="sng" dirty="0" smtClean="0">
                <a:solidFill>
                  <a:srgbClr val="FF0000"/>
                </a:solidFill>
              </a:rPr>
              <a:t>dependent</a:t>
            </a:r>
            <a:r>
              <a:rPr lang="en-US" dirty="0" smtClean="0"/>
              <a:t>, cradle your arms as if you are holding a baby.</a:t>
            </a:r>
          </a:p>
          <a:p>
            <a:endParaRPr lang="en-US" dirty="0"/>
          </a:p>
          <a:p>
            <a:r>
              <a:rPr lang="en-US" dirty="0" smtClean="0"/>
              <a:t>If it is </a:t>
            </a:r>
            <a:r>
              <a:rPr lang="en-US" u="sng" dirty="0" smtClean="0">
                <a:solidFill>
                  <a:schemeClr val="tx2"/>
                </a:solidFill>
              </a:rPr>
              <a:t>independent</a:t>
            </a:r>
            <a:r>
              <a:rPr lang="en-US" dirty="0" smtClean="0"/>
              <a:t>, put your fist in the air as if you are declaring your freedom.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0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00200" y="362575"/>
            <a:ext cx="7010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Dependent </a:t>
            </a:r>
            <a:r>
              <a:rPr lang="en-US" sz="4400" dirty="0" smtClean="0"/>
              <a:t>or Independent</a:t>
            </a:r>
            <a:r>
              <a:rPr lang="en-US" sz="4400" dirty="0"/>
              <a:t>?</a:t>
            </a:r>
          </a:p>
        </p:txBody>
      </p:sp>
      <p:pic>
        <p:nvPicPr>
          <p:cNvPr id="4" name="Picture 2" descr="C:\Users\christy.tohara\AppData\Local\Microsoft\Windows\Temporary Internet Files\Content.IE5\0OOTMPGI\llamada_telefonica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450" y="1436132"/>
            <a:ext cx="1952625" cy="187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62081" y="4013775"/>
            <a:ext cx="65817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/>
              <a:t>You should call your mother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024349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or Independent?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endParaRPr lang="en-US" sz="4400" dirty="0" smtClean="0"/>
          </a:p>
          <a:p>
            <a:pPr marL="0" indent="0" algn="ctr">
              <a:buNone/>
            </a:pPr>
            <a:endParaRPr lang="en-US" sz="4400" dirty="0"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US" sz="4400" dirty="0" smtClean="0"/>
              <a:t>You should call your mother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200150" y="4197072"/>
            <a:ext cx="7696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You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srgbClr val="0070C0"/>
                </a:solidFill>
              </a:rPr>
              <a:t>should call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smtClean="0"/>
              <a:t>your mother</a:t>
            </a:r>
          </a:p>
          <a:p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       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 independent clause</a:t>
            </a:r>
            <a:endParaRPr lang="en-US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christy.tohara\AppData\Local\Microsoft\Windows\Temporary Internet Files\Content.IE5\0OOTMPGI\llamada_telefonica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066800"/>
            <a:ext cx="1952625" cy="187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8328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or Independent?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667000"/>
            <a:ext cx="8229600" cy="3200400"/>
          </a:xfrm>
        </p:spPr>
        <p:txBody>
          <a:bodyPr>
            <a:normAutofit/>
          </a:bodyPr>
          <a:lstStyle/>
          <a:p>
            <a:endParaRPr lang="en-US" sz="4400" dirty="0" smtClean="0"/>
          </a:p>
          <a:p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On the train</a:t>
            </a:r>
            <a:endParaRPr lang="en-US" sz="4400" dirty="0"/>
          </a:p>
        </p:txBody>
      </p:sp>
      <p:pic>
        <p:nvPicPr>
          <p:cNvPr id="4" name="Picture 2" descr="C:\Users\christy.tohara\AppData\Local\Microsoft\Windows\Temporary Internet Files\Content.IE5\J881Q8NE\trai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19200"/>
            <a:ext cx="2866243" cy="2561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804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or Independent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780818"/>
            <a:ext cx="8610600" cy="246758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dirty="0" smtClean="0"/>
              <a:t>                    On </a:t>
            </a:r>
            <a:r>
              <a:rPr lang="en-US" sz="4400" dirty="0"/>
              <a:t>the </a:t>
            </a:r>
            <a:r>
              <a:rPr lang="en-US" sz="4400" dirty="0" smtClean="0"/>
              <a:t>train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No subject, no verb= 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dependent clause</a:t>
            </a:r>
            <a:endParaRPr lang="en-US" sz="44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2050" name="Picture 2" descr="C:\Users\christy.tohara\AppData\Local\Microsoft\Windows\Temporary Internet Files\Content.IE5\J881Q8NE\trai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19200"/>
            <a:ext cx="2866243" cy="2561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56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or Independent?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93" y="3352800"/>
            <a:ext cx="8229600" cy="1600201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300" dirty="0" smtClean="0"/>
              <a:t>He fights</a:t>
            </a:r>
            <a:endParaRPr lang="en-US" sz="6300" dirty="0"/>
          </a:p>
        </p:txBody>
      </p:sp>
      <p:pic>
        <p:nvPicPr>
          <p:cNvPr id="3074" name="Picture 2" descr="C:\Users\christy.tohara\AppData\Local\Microsoft\Windows\Temporary Internet Files\Content.IE5\J881Q8NE\boxercarto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11712"/>
            <a:ext cx="3100387" cy="211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80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Dependent or Independent?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6393" y="4038600"/>
            <a:ext cx="5943600" cy="2362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             </a:t>
            </a:r>
            <a:r>
              <a:rPr lang="en-US" sz="4400" b="1" dirty="0" smtClean="0">
                <a:solidFill>
                  <a:srgbClr val="00B050"/>
                </a:solidFill>
              </a:rPr>
              <a:t>He</a:t>
            </a:r>
            <a:r>
              <a:rPr lang="en-US" sz="4400" b="1" dirty="0" smtClean="0"/>
              <a:t>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fights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</a:t>
            </a:r>
            <a:r>
              <a:rPr lang="en-US" sz="4400" b="1" dirty="0" smtClean="0">
                <a:solidFill>
                  <a:srgbClr val="00B050"/>
                </a:solidFill>
              </a:rPr>
              <a:t>S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V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</a:rPr>
              <a:t> independent clause</a:t>
            </a:r>
          </a:p>
          <a:p>
            <a:pPr marL="0" indent="0">
              <a:buNone/>
            </a:pPr>
            <a:endParaRPr lang="en-US" sz="4400" dirty="0"/>
          </a:p>
        </p:txBody>
      </p:sp>
      <p:pic>
        <p:nvPicPr>
          <p:cNvPr id="4" name="Picture 2" descr="C:\Users\christy.tohara\AppData\Local\Microsoft\Windows\Temporary Internet Files\Content.IE5\J881Q8NE\boxercarto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11712"/>
            <a:ext cx="3100387" cy="211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77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448</Words>
  <Application>Microsoft Office PowerPoint</Application>
  <PresentationFormat>On-screen Show (4:3)</PresentationFormat>
  <Paragraphs>99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Punctuation Notes </vt:lpstr>
      <vt:lpstr>Dependent and Independent </vt:lpstr>
      <vt:lpstr>Practice: Dependent or Independent?</vt:lpstr>
      <vt:lpstr>PowerPoint Presentation</vt:lpstr>
      <vt:lpstr>Dependent or Independent?</vt:lpstr>
      <vt:lpstr>Dependent or Independent?</vt:lpstr>
      <vt:lpstr>Dependent or Independent</vt:lpstr>
      <vt:lpstr>Dependent or Independent?</vt:lpstr>
      <vt:lpstr>Dependent or Independent?</vt:lpstr>
      <vt:lpstr>Dependent or Independent?</vt:lpstr>
      <vt:lpstr>PowerPoint Presentation</vt:lpstr>
      <vt:lpstr>Dependent or Independent?</vt:lpstr>
      <vt:lpstr>Dependent or Independent?</vt:lpstr>
      <vt:lpstr>Dependent or Independent?</vt:lpstr>
      <vt:lpstr>Dependent or Independent?</vt:lpstr>
      <vt:lpstr>Dependent or Independent?</vt:lpstr>
      <vt:lpstr>Dependent or Independent?</vt:lpstr>
      <vt:lpstr>An opener/beginner is:</vt:lpstr>
      <vt:lpstr>Use commas to set off a  prepositional phrase sentence opener</vt:lpstr>
      <vt:lpstr>Use commas to set off a participial phrase sentence opener</vt:lpstr>
      <vt:lpstr>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Punctuation Notes 2</dc:title>
  <dc:creator>Maichael Mayans</dc:creator>
  <cp:lastModifiedBy>Christy Tohara</cp:lastModifiedBy>
  <cp:revision>10</cp:revision>
  <dcterms:created xsi:type="dcterms:W3CDTF">2014-01-15T14:29:31Z</dcterms:created>
  <dcterms:modified xsi:type="dcterms:W3CDTF">2017-01-05T22:21:19Z</dcterms:modified>
</cp:coreProperties>
</file>