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Shadows Into Light" panose="020B0604020202020204" charset="0"/>
      <p:regular r:id="rId15"/>
    </p:embeddedFont>
    <p:embeddedFont>
      <p:font typeface="Bangers" panose="020B0604020202020204" charset="0"/>
      <p:regular r:id="rId16"/>
    </p:embeddedFont>
    <p:embeddedFont>
      <p:font typeface="Calibri" panose="020F0502020204030204" pitchFamily="34" charset="0"/>
      <p:regular r:id="rId17"/>
      <p:bold r:id="rId18"/>
      <p:italic r:id="rId19"/>
      <p:boldItalic r:id="rId20"/>
    </p:embeddedFont>
    <p:embeddedFont>
      <p:font typeface="Gloria Hallelujah"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481087c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481087c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972964e4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972964e4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972964e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972964e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9A6xyXGC-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811575"/>
            <a:ext cx="7772400" cy="147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10000" b="0" i="0" u="none" strike="noStrike" cap="none">
                <a:solidFill>
                  <a:srgbClr val="FFFFFF"/>
                </a:solidFill>
                <a:latin typeface="Shadows Into Light"/>
                <a:ea typeface="Shadows Into Light"/>
                <a:cs typeface="Shadows Into Light"/>
                <a:sym typeface="Shadows Into Light"/>
              </a:rPr>
              <a:t>Symbolism</a:t>
            </a:r>
            <a:endParaRPr sz="10000" b="0" i="0" u="none" strike="noStrike" cap="none">
              <a:solidFill>
                <a:srgbClr val="FFFFFF"/>
              </a:solidFill>
              <a:latin typeface="Shadows Into Light"/>
              <a:ea typeface="Shadows Into Light"/>
              <a:cs typeface="Shadows Into Light"/>
              <a:sym typeface="Shadows Into Light"/>
            </a:endParaRPr>
          </a:p>
        </p:txBody>
      </p:sp>
      <p:pic>
        <p:nvPicPr>
          <p:cNvPr id="85" name="Google Shape;85;p13"/>
          <p:cNvPicPr preferRelativeResize="0"/>
          <p:nvPr/>
        </p:nvPicPr>
        <p:blipFill>
          <a:blip r:embed="rId3">
            <a:alphaModFix/>
          </a:blip>
          <a:stretch>
            <a:fillRect/>
          </a:stretch>
        </p:blipFill>
        <p:spPr>
          <a:xfrm>
            <a:off x="877800" y="2829675"/>
            <a:ext cx="2143125" cy="2143125"/>
          </a:xfrm>
          <a:prstGeom prst="rect">
            <a:avLst/>
          </a:prstGeom>
          <a:noFill/>
          <a:ln>
            <a:noFill/>
          </a:ln>
        </p:spPr>
      </p:pic>
      <p:pic>
        <p:nvPicPr>
          <p:cNvPr id="86" name="Google Shape;86;p13"/>
          <p:cNvPicPr preferRelativeResize="0"/>
          <p:nvPr/>
        </p:nvPicPr>
        <p:blipFill>
          <a:blip r:embed="rId4">
            <a:alphaModFix/>
          </a:blip>
          <a:stretch>
            <a:fillRect/>
          </a:stretch>
        </p:blipFill>
        <p:spPr>
          <a:xfrm>
            <a:off x="6618750" y="2491537"/>
            <a:ext cx="1619250" cy="2819400"/>
          </a:xfrm>
          <a:prstGeom prst="rect">
            <a:avLst/>
          </a:prstGeom>
          <a:noFill/>
          <a:ln>
            <a:noFill/>
          </a:ln>
        </p:spPr>
      </p:pic>
      <p:pic>
        <p:nvPicPr>
          <p:cNvPr id="87" name="Google Shape;87;p13"/>
          <p:cNvPicPr preferRelativeResize="0"/>
          <p:nvPr/>
        </p:nvPicPr>
        <p:blipFill>
          <a:blip r:embed="rId5">
            <a:alphaModFix/>
          </a:blip>
          <a:stretch>
            <a:fillRect/>
          </a:stretch>
        </p:blipFill>
        <p:spPr>
          <a:xfrm>
            <a:off x="3680875" y="4247400"/>
            <a:ext cx="1981200" cy="2305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50200" y="127873"/>
            <a:ext cx="8643600" cy="944100"/>
          </a:xfrm>
          <a:prstGeom prst="rect">
            <a:avLst/>
          </a:prstGeom>
          <a:solidFill>
            <a:srgbClr val="D9EAD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Font typeface="Calibri"/>
              <a:buNone/>
            </a:pPr>
            <a:r>
              <a:rPr lang="en-US" sz="4400" b="0" i="0" u="none" strike="noStrike" cap="none">
                <a:solidFill>
                  <a:srgbClr val="FF0000"/>
                </a:solidFill>
                <a:latin typeface="Calibri"/>
                <a:ea typeface="Calibri"/>
                <a:cs typeface="Calibri"/>
                <a:sym typeface="Calibri"/>
              </a:rPr>
              <a:t>the chains and how they were made</a:t>
            </a:r>
            <a:endParaRPr sz="4400" b="0" i="0" u="none" strike="noStrike" cap="none">
              <a:solidFill>
                <a:srgbClr val="FF0000"/>
              </a:solidFill>
              <a:latin typeface="Calibri"/>
              <a:ea typeface="Calibri"/>
              <a:cs typeface="Calibri"/>
              <a:sym typeface="Calibri"/>
            </a:endParaRPr>
          </a:p>
        </p:txBody>
      </p:sp>
      <p:pic>
        <p:nvPicPr>
          <p:cNvPr id="148" name="Google Shape;148;p22"/>
          <p:cNvPicPr preferRelativeResize="0"/>
          <p:nvPr/>
        </p:nvPicPr>
        <p:blipFill rotWithShape="1">
          <a:blip r:embed="rId3">
            <a:alphaModFix/>
          </a:blip>
          <a:srcRect r="13352"/>
          <a:stretch/>
        </p:blipFill>
        <p:spPr>
          <a:xfrm>
            <a:off x="5724525" y="1071975"/>
            <a:ext cx="3321675" cy="5522400"/>
          </a:xfrm>
          <a:prstGeom prst="rect">
            <a:avLst/>
          </a:prstGeom>
          <a:noFill/>
          <a:ln>
            <a:noFill/>
          </a:ln>
        </p:spPr>
      </p:pic>
      <p:sp>
        <p:nvSpPr>
          <p:cNvPr id="149" name="Google Shape;149;p22"/>
          <p:cNvSpPr txBox="1">
            <a:spLocks noGrp="1"/>
          </p:cNvSpPr>
          <p:nvPr>
            <p:ph type="body" idx="1"/>
          </p:nvPr>
        </p:nvSpPr>
        <p:spPr>
          <a:xfrm>
            <a:off x="606625" y="1071975"/>
            <a:ext cx="6160200" cy="5522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 wear the chain I forged in life. I made it link my link, and yard by yard; I girded it on of my own free will, and of my own free will I wore it.”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“Would you know the weight and length of the strong coil you bear yourself? It was full as heavy and as long as this, seven Christmas Eves ago. You have labored on it, since. It is a ponderous chain!”</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209900"/>
            <a:ext cx="8229600" cy="7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400">
                <a:solidFill>
                  <a:schemeClr val="dk1"/>
                </a:solidFill>
                <a:latin typeface="Calibri"/>
                <a:ea typeface="Calibri"/>
                <a:cs typeface="Calibri"/>
                <a:sym typeface="Calibri"/>
              </a:rPr>
              <a:t>What is symbolic with Marley?</a:t>
            </a:r>
            <a:endParaRPr sz="4400">
              <a:solidFill>
                <a:schemeClr val="dk1"/>
              </a:solidFill>
              <a:latin typeface="Calibri"/>
              <a:ea typeface="Calibri"/>
              <a:cs typeface="Calibri"/>
              <a:sym typeface="Calibri"/>
            </a:endParaRPr>
          </a:p>
          <a:p>
            <a:pPr marL="0" lvl="0" indent="0" algn="ctr" rtl="0">
              <a:spcBef>
                <a:spcPts val="0"/>
              </a:spcBef>
              <a:spcAft>
                <a:spcPts val="0"/>
              </a:spcAft>
              <a:buNone/>
            </a:pPr>
            <a:endParaRPr/>
          </a:p>
        </p:txBody>
      </p:sp>
      <p:sp>
        <p:nvSpPr>
          <p:cNvPr id="155" name="Google Shape;155;p23"/>
          <p:cNvSpPr txBox="1">
            <a:spLocks noGrp="1"/>
          </p:cNvSpPr>
          <p:nvPr>
            <p:ph type="body" idx="1"/>
          </p:nvPr>
        </p:nvSpPr>
        <p:spPr>
          <a:xfrm>
            <a:off x="74250" y="989000"/>
            <a:ext cx="8995500" cy="57042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500" u="sng">
                <a:solidFill>
                  <a:schemeClr val="dk1"/>
                </a:solidFill>
                <a:latin typeface="Calibri"/>
                <a:ea typeface="Calibri"/>
                <a:cs typeface="Calibri"/>
                <a:sym typeface="Calibri"/>
              </a:rPr>
              <a:t>cash boxes</a:t>
            </a:r>
            <a:r>
              <a:rPr lang="en-US" sz="2500">
                <a:solidFill>
                  <a:schemeClr val="dk1"/>
                </a:solidFill>
                <a:latin typeface="Calibri"/>
                <a:ea typeface="Calibri"/>
                <a:cs typeface="Calibri"/>
                <a:sym typeface="Calibri"/>
              </a:rPr>
              <a:t>: cash boxes keep cash and symbolize the</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cash accumulated </a:t>
            </a:r>
            <a:endParaRPr sz="2500">
              <a:solidFill>
                <a:schemeClr val="dk1"/>
              </a:solidFill>
              <a:latin typeface="Calibri"/>
              <a:ea typeface="Calibri"/>
              <a:cs typeface="Calibri"/>
              <a:sym typeface="Calibri"/>
            </a:endParaRPr>
          </a:p>
          <a:p>
            <a:pPr marL="203200" lvl="0" indent="0" algn="l" rtl="0">
              <a:spcBef>
                <a:spcPts val="640"/>
              </a:spcBef>
              <a:spcAft>
                <a:spcPts val="0"/>
              </a:spcAft>
              <a:buNone/>
            </a:pPr>
            <a:r>
              <a:rPr lang="en-US" sz="2500" u="sng">
                <a:solidFill>
                  <a:schemeClr val="dk1"/>
                </a:solidFill>
                <a:latin typeface="Calibri"/>
                <a:ea typeface="Calibri"/>
                <a:cs typeface="Calibri"/>
                <a:sym typeface="Calibri"/>
              </a:rPr>
              <a:t>keys and padlocks</a:t>
            </a:r>
            <a:r>
              <a:rPr lang="en-US" sz="2500">
                <a:solidFill>
                  <a:schemeClr val="dk1"/>
                </a:solidFill>
                <a:latin typeface="Calibri"/>
                <a:ea typeface="Calibri"/>
                <a:cs typeface="Calibri"/>
                <a:sym typeface="Calibri"/>
              </a:rPr>
              <a:t>: used to lock the cash boxes symbolizing the desire to keep the money from others.</a:t>
            </a:r>
            <a:endParaRPr sz="2500">
              <a:solidFill>
                <a:schemeClr val="dk1"/>
              </a:solidFill>
              <a:latin typeface="Calibri"/>
              <a:ea typeface="Calibri"/>
              <a:cs typeface="Calibri"/>
              <a:sym typeface="Calibri"/>
            </a:endParaRPr>
          </a:p>
          <a:p>
            <a:pPr marL="203200" lvl="0" indent="0" algn="l" rtl="0">
              <a:spcBef>
                <a:spcPts val="640"/>
              </a:spcBef>
              <a:spcAft>
                <a:spcPts val="0"/>
              </a:spcAft>
              <a:buNone/>
            </a:pPr>
            <a:r>
              <a:rPr lang="en-US" sz="2500" u="sng">
                <a:solidFill>
                  <a:schemeClr val="dk1"/>
                </a:solidFill>
                <a:latin typeface="Calibri"/>
                <a:ea typeface="Calibri"/>
                <a:cs typeface="Calibri"/>
                <a:sym typeface="Calibri"/>
              </a:rPr>
              <a:t>ledgers</a:t>
            </a:r>
            <a:r>
              <a:rPr lang="en-US" sz="2500">
                <a:solidFill>
                  <a:schemeClr val="dk1"/>
                </a:solidFill>
                <a:latin typeface="Calibri"/>
                <a:ea typeface="Calibri"/>
                <a:cs typeface="Calibri"/>
                <a:sym typeface="Calibri"/>
              </a:rPr>
              <a:t>: a record of debts symbolizing the need to keep track of everyone who owes him money</a:t>
            </a:r>
            <a:endParaRPr sz="2500">
              <a:solidFill>
                <a:schemeClr val="dk1"/>
              </a:solidFill>
              <a:latin typeface="Calibri"/>
              <a:ea typeface="Calibri"/>
              <a:cs typeface="Calibri"/>
              <a:sym typeface="Calibri"/>
            </a:endParaRPr>
          </a:p>
          <a:p>
            <a:pPr marL="203200" lvl="0" indent="0" algn="l" rtl="0">
              <a:spcBef>
                <a:spcPts val="640"/>
              </a:spcBef>
              <a:spcAft>
                <a:spcPts val="0"/>
              </a:spcAft>
              <a:buNone/>
            </a:pPr>
            <a:r>
              <a:rPr lang="en-US" sz="2500" u="sng">
                <a:solidFill>
                  <a:schemeClr val="dk1"/>
                </a:solidFill>
                <a:latin typeface="Calibri"/>
                <a:ea typeface="Calibri"/>
                <a:cs typeface="Calibri"/>
                <a:sym typeface="Calibri"/>
              </a:rPr>
              <a:t>deeds</a:t>
            </a:r>
            <a:r>
              <a:rPr lang="en-US" sz="2500">
                <a:solidFill>
                  <a:schemeClr val="dk1"/>
                </a:solidFill>
                <a:latin typeface="Calibri"/>
                <a:ea typeface="Calibri"/>
                <a:cs typeface="Calibri"/>
                <a:sym typeface="Calibri"/>
              </a:rPr>
              <a:t>: a paper that shows the ownership of property symbolizing the desire to accumulate wealth</a:t>
            </a:r>
            <a:endParaRPr sz="2500">
              <a:solidFill>
                <a:schemeClr val="dk1"/>
              </a:solidFill>
              <a:latin typeface="Calibri"/>
              <a:ea typeface="Calibri"/>
              <a:cs typeface="Calibri"/>
              <a:sym typeface="Calibri"/>
            </a:endParaRPr>
          </a:p>
          <a:p>
            <a:pPr marL="203200" lvl="0" indent="0" algn="l" rtl="0">
              <a:spcBef>
                <a:spcPts val="640"/>
              </a:spcBef>
              <a:spcAft>
                <a:spcPts val="0"/>
              </a:spcAft>
              <a:buNone/>
            </a:pPr>
            <a:r>
              <a:rPr lang="en-US" sz="2500" u="sng">
                <a:solidFill>
                  <a:schemeClr val="dk1"/>
                </a:solidFill>
                <a:latin typeface="Calibri"/>
                <a:ea typeface="Calibri"/>
                <a:cs typeface="Calibri"/>
                <a:sym typeface="Calibri"/>
              </a:rPr>
              <a:t>heavy purses</a:t>
            </a:r>
            <a:r>
              <a:rPr lang="en-US" sz="2500">
                <a:solidFill>
                  <a:schemeClr val="dk1"/>
                </a:solidFill>
                <a:latin typeface="Calibri"/>
                <a:ea typeface="Calibri"/>
                <a:cs typeface="Calibri"/>
                <a:sym typeface="Calibri"/>
              </a:rPr>
              <a:t>: used to hold money symbolizing the greed of Marley</a:t>
            </a:r>
            <a:endParaRPr sz="2500">
              <a:solidFill>
                <a:schemeClr val="dk1"/>
              </a:solidFill>
              <a:latin typeface="Calibri"/>
              <a:ea typeface="Calibri"/>
              <a:cs typeface="Calibri"/>
              <a:sym typeface="Calibri"/>
            </a:endParaRPr>
          </a:p>
          <a:p>
            <a:pPr marL="203200" lvl="0" indent="0" algn="l" rtl="0">
              <a:spcBef>
                <a:spcPts val="640"/>
              </a:spcBef>
              <a:spcAft>
                <a:spcPts val="0"/>
              </a:spcAft>
              <a:buNone/>
            </a:pPr>
            <a:r>
              <a:rPr lang="en-US" sz="2500" u="sng">
                <a:solidFill>
                  <a:schemeClr val="dk1"/>
                </a:solidFill>
                <a:latin typeface="Calibri"/>
                <a:ea typeface="Calibri"/>
                <a:cs typeface="Calibri"/>
                <a:sym typeface="Calibri"/>
              </a:rPr>
              <a:t>chains</a:t>
            </a:r>
            <a:r>
              <a:rPr lang="en-US" sz="2500">
                <a:solidFill>
                  <a:schemeClr val="dk1"/>
                </a:solidFill>
                <a:latin typeface="Calibri"/>
                <a:ea typeface="Calibri"/>
                <a:cs typeface="Calibri"/>
                <a:sym typeface="Calibri"/>
              </a:rPr>
              <a:t>: the chains attach all of the these items to Marley, and he must carry them through eternity as punishment for choosing wealth over his responsibility to nurture mankind.  Every cruel deed created another link in the chain.</a:t>
            </a:r>
            <a:endParaRPr sz="2500">
              <a:solidFill>
                <a:schemeClr val="dk1"/>
              </a:solidFill>
              <a:latin typeface="Calibri"/>
              <a:ea typeface="Calibri"/>
              <a:cs typeface="Calibri"/>
              <a:sym typeface="Calibri"/>
            </a:endParaRPr>
          </a:p>
          <a:p>
            <a:pPr marL="203200" lvl="0" indent="0" algn="l" rtl="0">
              <a:spcBef>
                <a:spcPts val="640"/>
              </a:spcBef>
              <a:spcAft>
                <a:spcPts val="0"/>
              </a:spcAft>
              <a:buClr>
                <a:schemeClr val="dk1"/>
              </a:buClr>
              <a:buSzPts val="1100"/>
              <a:buFont typeface="Arial"/>
              <a:buNone/>
            </a:pPr>
            <a:endParaRPr sz="3000" u="sng">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body" idx="1"/>
          </p:nvPr>
        </p:nvSpPr>
        <p:spPr>
          <a:xfrm>
            <a:off x="403825" y="1533475"/>
            <a:ext cx="82296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000" u="sng">
                <a:solidFill>
                  <a:schemeClr val="hlink"/>
                </a:solidFill>
                <a:hlinkClick r:id="rId3"/>
              </a:rPr>
              <a:t>https://www.youtube.com/watch?v=69A6xyXGC-M</a:t>
            </a:r>
            <a:endParaRPr sz="2000"/>
          </a:p>
          <a:p>
            <a:pPr marL="342900" lvl="0" indent="-139700" algn="l" rtl="0">
              <a:spcBef>
                <a:spcPts val="640"/>
              </a:spcBef>
              <a:spcAft>
                <a:spcPts val="0"/>
              </a:spcAft>
              <a:buNone/>
            </a:pPr>
            <a:endParaRPr sz="2000"/>
          </a:p>
          <a:p>
            <a:pPr marL="342900" lvl="0" indent="-139700" algn="l"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8"/>
            <a:ext cx="8229600" cy="11430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a:solidFill>
                  <a:srgbClr val="FFFFFF"/>
                </a:solidFill>
                <a:latin typeface="Bangers"/>
                <a:ea typeface="Bangers"/>
                <a:cs typeface="Bangers"/>
                <a:sym typeface="Bangers"/>
              </a:rPr>
              <a:t>What is a symbol</a:t>
            </a:r>
            <a:r>
              <a:rPr lang="en-US" sz="4400">
                <a:solidFill>
                  <a:srgbClr val="FFFFFF"/>
                </a:solidFill>
                <a:latin typeface="Calibri"/>
                <a:ea typeface="Calibri"/>
                <a:cs typeface="Calibri"/>
                <a:sym typeface="Calibri"/>
              </a:rPr>
              <a:t>?</a:t>
            </a:r>
            <a:endParaRPr sz="4400" b="0" i="0" u="none" strike="noStrike" cap="none">
              <a:solidFill>
                <a:srgbClr val="FFFFFF"/>
              </a:solidFill>
              <a:latin typeface="Calibri"/>
              <a:ea typeface="Calibri"/>
              <a:cs typeface="Calibri"/>
              <a:sym typeface="Calibri"/>
            </a:endParaRPr>
          </a:p>
        </p:txBody>
      </p:sp>
      <p:sp>
        <p:nvSpPr>
          <p:cNvPr id="93" name="Google Shape;93;p14"/>
          <p:cNvSpPr txBox="1">
            <a:spLocks noGrp="1"/>
          </p:cNvSpPr>
          <p:nvPr>
            <p:ph type="body" idx="1"/>
          </p:nvPr>
        </p:nvSpPr>
        <p:spPr>
          <a:xfrm>
            <a:off x="457200" y="1600200"/>
            <a:ext cx="8229600" cy="4525963"/>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0">
              <a:solidFill>
                <a:schemeClr val="dk1"/>
              </a:solidFill>
              <a:latin typeface="Calibri"/>
              <a:ea typeface="Calibri"/>
              <a:cs typeface="Calibri"/>
              <a:sym typeface="Calibri"/>
            </a:endParaRPr>
          </a:p>
          <a:p>
            <a:pPr marL="0" marR="0" lvl="0" indent="0" algn="l" rtl="0">
              <a:spcBef>
                <a:spcPts val="0"/>
              </a:spcBef>
              <a:spcAft>
                <a:spcPts val="0"/>
              </a:spcAft>
              <a:buNone/>
            </a:pPr>
            <a:r>
              <a:rPr lang="en-US" sz="6000" b="0" i="0" u="none" strike="noStrike" cap="none">
                <a:solidFill>
                  <a:schemeClr val="dk1"/>
                </a:solidFill>
                <a:latin typeface="Calibri"/>
                <a:ea typeface="Calibri"/>
                <a:cs typeface="Calibri"/>
                <a:sym typeface="Calibri"/>
              </a:rPr>
              <a:t>A symbol is </a:t>
            </a:r>
            <a:r>
              <a:rPr lang="en-US" sz="6000" b="0" i="0" strike="noStrike" cap="none">
                <a:solidFill>
                  <a:schemeClr val="dk1"/>
                </a:solidFill>
                <a:latin typeface="Calibri"/>
                <a:ea typeface="Calibri"/>
                <a:cs typeface="Calibri"/>
                <a:sym typeface="Calibri"/>
              </a:rPr>
              <a:t>an object that </a:t>
            </a:r>
            <a:r>
              <a:rPr lang="en-US" sz="6000" b="1" i="0" strike="noStrike" cap="none">
                <a:solidFill>
                  <a:schemeClr val="dk1"/>
                </a:solidFill>
                <a:latin typeface="Calibri"/>
                <a:ea typeface="Calibri"/>
                <a:cs typeface="Calibri"/>
                <a:sym typeface="Calibri"/>
              </a:rPr>
              <a:t>stands for</a:t>
            </a:r>
            <a:r>
              <a:rPr lang="en-US" sz="6000" b="0" i="0" strike="noStrike" cap="none">
                <a:solidFill>
                  <a:schemeClr val="dk1"/>
                </a:solidFill>
                <a:latin typeface="Calibri"/>
                <a:ea typeface="Calibri"/>
                <a:cs typeface="Calibri"/>
                <a:sym typeface="Calibri"/>
              </a:rPr>
              <a:t> or </a:t>
            </a:r>
            <a:r>
              <a:rPr lang="en-US" sz="6000" b="1" i="0" strike="noStrike" cap="none">
                <a:solidFill>
                  <a:schemeClr val="dk1"/>
                </a:solidFill>
                <a:latin typeface="Calibri"/>
                <a:ea typeface="Calibri"/>
                <a:cs typeface="Calibri"/>
                <a:sym typeface="Calibri"/>
              </a:rPr>
              <a:t>represents</a:t>
            </a:r>
            <a:r>
              <a:rPr lang="en-US" sz="6000" b="0" i="0" strike="noStrike" cap="none">
                <a:solidFill>
                  <a:schemeClr val="dk1"/>
                </a:solidFill>
                <a:latin typeface="Calibri"/>
                <a:ea typeface="Calibri"/>
                <a:cs typeface="Calibri"/>
                <a:sym typeface="Calibri"/>
              </a:rPr>
              <a:t> another object or idea.</a:t>
            </a:r>
            <a:endParaRPr sz="6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Do you recognize any of the following symbols? Do you know what they stand for?</a:t>
            </a:r>
            <a:endParaRPr sz="3950" b="0" i="0" u="none" strike="noStrike" cap="none">
              <a:solidFill>
                <a:schemeClr val="dk1"/>
              </a:solidFill>
              <a:latin typeface="Calibri"/>
              <a:ea typeface="Calibri"/>
              <a:cs typeface="Calibri"/>
              <a:sym typeface="Calibri"/>
            </a:endParaRPr>
          </a:p>
        </p:txBody>
      </p:sp>
      <p:pic>
        <p:nvPicPr>
          <p:cNvPr id="99" name="Google Shape;99;p15"/>
          <p:cNvPicPr preferRelativeResize="0"/>
          <p:nvPr/>
        </p:nvPicPr>
        <p:blipFill>
          <a:blip r:embed="rId3">
            <a:alphaModFix/>
          </a:blip>
          <a:stretch>
            <a:fillRect/>
          </a:stretch>
        </p:blipFill>
        <p:spPr>
          <a:xfrm>
            <a:off x="2600450" y="1977800"/>
            <a:ext cx="4546650" cy="454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Do you recognize any of the following symbols? Do you know what they stand for?</a:t>
            </a:r>
            <a:endParaRPr sz="3950" b="0" i="0" u="none" strike="noStrike" cap="none">
              <a:solidFill>
                <a:schemeClr val="dk1"/>
              </a:solidFill>
              <a:latin typeface="Calibri"/>
              <a:ea typeface="Calibri"/>
              <a:cs typeface="Calibri"/>
              <a:sym typeface="Calibri"/>
            </a:endParaRPr>
          </a:p>
        </p:txBody>
      </p:sp>
      <p:pic>
        <p:nvPicPr>
          <p:cNvPr id="105" name="Google Shape;105;p16" descr="handicap.jpg"/>
          <p:cNvPicPr preferRelativeResize="0">
            <a:picLocks noGrp="1"/>
          </p:cNvPicPr>
          <p:nvPr>
            <p:ph type="body" idx="1"/>
          </p:nvPr>
        </p:nvPicPr>
        <p:blipFill rotWithShape="1">
          <a:blip r:embed="rId3">
            <a:alphaModFix/>
          </a:blip>
          <a:srcRect l="-48070" r="-48071"/>
          <a:stretch/>
        </p:blipFill>
        <p:spPr>
          <a:xfrm>
            <a:off x="457200" y="1988939"/>
            <a:ext cx="8229600" cy="4525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Do you recognize any of the following symbols? Do you know what they stand for?</a:t>
            </a:r>
            <a:endParaRPr sz="3950" b="0" i="0" u="none" strike="noStrike" cap="none">
              <a:solidFill>
                <a:schemeClr val="dk1"/>
              </a:solidFill>
              <a:latin typeface="Calibri"/>
              <a:ea typeface="Calibri"/>
              <a:cs typeface="Calibri"/>
              <a:sym typeface="Calibri"/>
            </a:endParaRPr>
          </a:p>
        </p:txBody>
      </p:sp>
      <p:pic>
        <p:nvPicPr>
          <p:cNvPr id="111" name="Google Shape;111;p17" descr="flag.jpg"/>
          <p:cNvPicPr preferRelativeResize="0">
            <a:picLocks noGrp="1"/>
          </p:cNvPicPr>
          <p:nvPr>
            <p:ph type="body" idx="1"/>
          </p:nvPr>
        </p:nvPicPr>
        <p:blipFill rotWithShape="1">
          <a:blip r:embed="rId3">
            <a:alphaModFix/>
          </a:blip>
          <a:srcRect l="-10500" r="-10500"/>
          <a:stretch/>
        </p:blipFill>
        <p:spPr>
          <a:xfrm>
            <a:off x="457200" y="2092603"/>
            <a:ext cx="8229600" cy="4525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5135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Do you recognize any of the following symbols? Do you know what they stand for?</a:t>
            </a:r>
            <a:endParaRPr sz="3950" b="0" i="0" u="none" strike="noStrike" cap="none">
              <a:solidFill>
                <a:schemeClr val="dk1"/>
              </a:solidFill>
              <a:latin typeface="Calibri"/>
              <a:ea typeface="Calibri"/>
              <a:cs typeface="Calibri"/>
              <a:sym typeface="Calibri"/>
            </a:endParaRPr>
          </a:p>
        </p:txBody>
      </p:sp>
      <p:pic>
        <p:nvPicPr>
          <p:cNvPr id="117" name="Google Shape;117;p18" descr="peace.gif"/>
          <p:cNvPicPr preferRelativeResize="0">
            <a:picLocks noGrp="1"/>
          </p:cNvPicPr>
          <p:nvPr>
            <p:ph type="body" idx="1"/>
          </p:nvPr>
        </p:nvPicPr>
        <p:blipFill rotWithShape="1">
          <a:blip r:embed="rId3">
            <a:alphaModFix/>
          </a:blip>
          <a:srcRect l="-40915" r="-40915"/>
          <a:stretch/>
        </p:blipFill>
        <p:spPr>
          <a:xfrm>
            <a:off x="457200" y="2332037"/>
            <a:ext cx="8229600" cy="4525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Do you recognize any of the following symbols? Do you know what they stand for?</a:t>
            </a:r>
            <a:endParaRPr sz="3950" b="0" i="0" u="none" strike="noStrike" cap="none">
              <a:solidFill>
                <a:schemeClr val="dk1"/>
              </a:solidFill>
              <a:latin typeface="Calibri"/>
              <a:ea typeface="Calibri"/>
              <a:cs typeface="Calibri"/>
              <a:sym typeface="Calibri"/>
            </a:endParaRPr>
          </a:p>
        </p:txBody>
      </p:sp>
      <p:pic>
        <p:nvPicPr>
          <p:cNvPr id="123" name="Google Shape;123;p19" descr="heart-1496.png"/>
          <p:cNvPicPr preferRelativeResize="0">
            <a:picLocks noGrp="1"/>
          </p:cNvPicPr>
          <p:nvPr>
            <p:ph type="body" idx="1"/>
          </p:nvPr>
        </p:nvPicPr>
        <p:blipFill rotWithShape="1">
          <a:blip r:embed="rId3">
            <a:alphaModFix/>
          </a:blip>
          <a:srcRect l="-33025" r="-33025"/>
          <a:stretch/>
        </p:blipFill>
        <p:spPr>
          <a:xfrm>
            <a:off x="457200" y="2040770"/>
            <a:ext cx="8229600" cy="4525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0" i="0" u="none" strike="noStrike" cap="none">
                <a:solidFill>
                  <a:schemeClr val="dk1"/>
                </a:solidFill>
                <a:latin typeface="Calibri"/>
                <a:ea typeface="Calibri"/>
                <a:cs typeface="Calibri"/>
                <a:sym typeface="Calibri"/>
              </a:rPr>
              <a:t>Can you figure out symbolism in color? Do you know what each color can represent?</a:t>
            </a:r>
            <a:endParaRPr sz="3950" b="0" i="0" u="none" strike="noStrike" cap="none">
              <a:solidFill>
                <a:schemeClr val="dk1"/>
              </a:solidFill>
              <a:latin typeface="Calibri"/>
              <a:ea typeface="Calibri"/>
              <a:cs typeface="Calibri"/>
              <a:sym typeface="Calibri"/>
            </a:endParaRPr>
          </a:p>
        </p:txBody>
      </p:sp>
      <p:sp>
        <p:nvSpPr>
          <p:cNvPr id="129" name="Google Shape;12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ctr" rtl="0">
              <a:spcBef>
                <a:spcPts val="720"/>
              </a:spcBef>
              <a:spcAft>
                <a:spcPts val="0"/>
              </a:spcAft>
              <a:buClr>
                <a:srgbClr val="FF0000"/>
              </a:buClr>
              <a:buFont typeface="Arial"/>
              <a:buNone/>
            </a:pPr>
            <a:r>
              <a:rPr lang="en-US" sz="3600" b="0" i="0" u="none" strike="noStrike" cap="none">
                <a:solidFill>
                  <a:srgbClr val="FF0000"/>
                </a:solidFill>
                <a:latin typeface="Calibri"/>
                <a:ea typeface="Calibri"/>
                <a:cs typeface="Calibri"/>
                <a:sym typeface="Calibri"/>
              </a:rPr>
              <a:t>Red</a:t>
            </a:r>
            <a:endParaRPr/>
          </a:p>
          <a:p>
            <a:pPr marL="342900" marR="0" lvl="0" indent="-342900" algn="ctr" rtl="0">
              <a:spcBef>
                <a:spcPts val="720"/>
              </a:spcBef>
              <a:spcAft>
                <a:spcPts val="0"/>
              </a:spcAft>
              <a:buClr>
                <a:schemeClr val="dk1"/>
              </a:buClr>
              <a:buFont typeface="Arial"/>
              <a:buNone/>
            </a:pPr>
            <a:r>
              <a:rPr lang="en-US" sz="3600" b="0" i="0" u="none" strike="noStrike" cap="none">
                <a:solidFill>
                  <a:srgbClr val="FFFFFF"/>
                </a:solidFill>
                <a:highlight>
                  <a:srgbClr val="000000"/>
                </a:highlight>
                <a:latin typeface="Calibri"/>
                <a:ea typeface="Calibri"/>
                <a:cs typeface="Calibri"/>
                <a:sym typeface="Calibri"/>
              </a:rPr>
              <a:t>White</a:t>
            </a:r>
            <a:r>
              <a:rPr lang="en-US" sz="3600" b="0" i="0" u="none" strike="noStrike" cap="none">
                <a:solidFill>
                  <a:schemeClr val="dk1"/>
                </a:solidFill>
                <a:latin typeface="Calibri"/>
                <a:ea typeface="Calibri"/>
                <a:cs typeface="Calibri"/>
                <a:sym typeface="Calibri"/>
              </a:rPr>
              <a:t> </a:t>
            </a:r>
            <a:endParaRPr/>
          </a:p>
          <a:p>
            <a:pPr marL="342900" marR="0" lvl="0" indent="-342900" algn="ctr" rtl="0">
              <a:spcBef>
                <a:spcPts val="72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Black</a:t>
            </a:r>
            <a:endParaRPr/>
          </a:p>
          <a:p>
            <a:pPr marL="342900" marR="0" lvl="0" indent="-342900" algn="ctr" rtl="0">
              <a:spcBef>
                <a:spcPts val="720"/>
              </a:spcBef>
              <a:spcAft>
                <a:spcPts val="0"/>
              </a:spcAft>
              <a:buClr>
                <a:srgbClr val="0000FF"/>
              </a:buClr>
              <a:buFont typeface="Arial"/>
              <a:buNone/>
            </a:pPr>
            <a:r>
              <a:rPr lang="en-US" sz="3600" b="0" i="0" u="none" strike="noStrike" cap="none">
                <a:solidFill>
                  <a:srgbClr val="0000FF"/>
                </a:solidFill>
                <a:latin typeface="Calibri"/>
                <a:ea typeface="Calibri"/>
                <a:cs typeface="Calibri"/>
                <a:sym typeface="Calibri"/>
              </a:rPr>
              <a:t>Blue</a:t>
            </a:r>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4654"/>
            <a:ext cx="8229600" cy="149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latin typeface="Gloria Hallelujah"/>
                <a:ea typeface="Gloria Hallelujah"/>
                <a:cs typeface="Gloria Hallelujah"/>
                <a:sym typeface="Gloria Hallelujah"/>
              </a:rPr>
              <a:t>Symbols in Literature</a:t>
            </a:r>
            <a:endParaRPr sz="6000">
              <a:latin typeface="Gloria Hallelujah"/>
              <a:ea typeface="Gloria Hallelujah"/>
              <a:cs typeface="Gloria Hallelujah"/>
              <a:sym typeface="Gloria Hallelujah"/>
            </a:endParaRPr>
          </a:p>
        </p:txBody>
      </p:sp>
      <p:sp>
        <p:nvSpPr>
          <p:cNvPr id="135" name="Google Shape;135;p21"/>
          <p:cNvSpPr txBox="1">
            <a:spLocks noGrp="1"/>
          </p:cNvSpPr>
          <p:nvPr>
            <p:ph type="body" idx="1"/>
          </p:nvPr>
        </p:nvSpPr>
        <p:spPr>
          <a:xfrm>
            <a:off x="457200" y="2206125"/>
            <a:ext cx="8229600" cy="15744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200">
                <a:solidFill>
                  <a:schemeClr val="dk1"/>
                </a:solidFill>
                <a:latin typeface="Calibri"/>
                <a:ea typeface="Calibri"/>
                <a:cs typeface="Calibri"/>
                <a:sym typeface="Calibri"/>
              </a:rPr>
              <a:t>In literature, symbols can be anything, even common objects that mean something beyond themselves.</a:t>
            </a:r>
            <a:endParaRPr sz="3200">
              <a:solidFill>
                <a:schemeClr val="dk1"/>
              </a:solidFill>
              <a:latin typeface="Calibri"/>
              <a:ea typeface="Calibri"/>
              <a:cs typeface="Calibri"/>
              <a:sym typeface="Calibri"/>
            </a:endParaRPr>
          </a:p>
          <a:p>
            <a:pPr marL="0" lvl="0" indent="0" algn="l" rtl="0">
              <a:spcBef>
                <a:spcPts val="640"/>
              </a:spcBef>
              <a:spcAft>
                <a:spcPts val="0"/>
              </a:spcAft>
              <a:buNone/>
            </a:pPr>
            <a:endParaRPr sz="3200">
              <a:solidFill>
                <a:schemeClr val="dk1"/>
              </a:solidFill>
              <a:latin typeface="Calibri"/>
              <a:ea typeface="Calibri"/>
              <a:cs typeface="Calibri"/>
              <a:sym typeface="Calibri"/>
            </a:endParaRPr>
          </a:p>
          <a:p>
            <a:pPr marL="0" lvl="0" indent="0" algn="l" rtl="0">
              <a:spcBef>
                <a:spcPts val="640"/>
              </a:spcBef>
              <a:spcAft>
                <a:spcPts val="0"/>
              </a:spcAft>
              <a:buNone/>
            </a:pPr>
            <a:endParaRPr sz="3200">
              <a:solidFill>
                <a:schemeClr val="dk1"/>
              </a:solidFill>
              <a:latin typeface="Calibri"/>
              <a:ea typeface="Calibri"/>
              <a:cs typeface="Calibri"/>
              <a:sym typeface="Calibri"/>
            </a:endParaRPr>
          </a:p>
          <a:p>
            <a:pPr marL="342900" lvl="0" indent="-139700" algn="l" rtl="0">
              <a:spcBef>
                <a:spcPts val="640"/>
              </a:spcBef>
              <a:spcAft>
                <a:spcPts val="0"/>
              </a:spcAft>
              <a:buNone/>
            </a:pPr>
            <a:endParaRPr/>
          </a:p>
        </p:txBody>
      </p:sp>
      <p:pic>
        <p:nvPicPr>
          <p:cNvPr id="136" name="Google Shape;136;p21"/>
          <p:cNvPicPr preferRelativeResize="0"/>
          <p:nvPr/>
        </p:nvPicPr>
        <p:blipFill>
          <a:blip r:embed="rId3">
            <a:alphaModFix/>
          </a:blip>
          <a:stretch>
            <a:fillRect/>
          </a:stretch>
        </p:blipFill>
        <p:spPr>
          <a:xfrm>
            <a:off x="624113" y="3995600"/>
            <a:ext cx="2143125" cy="2133600"/>
          </a:xfrm>
          <a:prstGeom prst="rect">
            <a:avLst/>
          </a:prstGeom>
          <a:noFill/>
          <a:ln>
            <a:noFill/>
          </a:ln>
        </p:spPr>
      </p:pic>
      <p:sp>
        <p:nvSpPr>
          <p:cNvPr id="137" name="Google Shape;137;p21"/>
          <p:cNvSpPr/>
          <p:nvPr/>
        </p:nvSpPr>
        <p:spPr>
          <a:xfrm rot="3499309">
            <a:off x="1497922" y="3856986"/>
            <a:ext cx="573553" cy="719678"/>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138" name="Google Shape;138;p21"/>
          <p:cNvPicPr preferRelativeResize="0"/>
          <p:nvPr/>
        </p:nvPicPr>
        <p:blipFill>
          <a:blip r:embed="rId4">
            <a:alphaModFix/>
          </a:blip>
          <a:stretch>
            <a:fillRect/>
          </a:stretch>
        </p:blipFill>
        <p:spPr>
          <a:xfrm>
            <a:off x="3508849" y="3873925"/>
            <a:ext cx="2255275" cy="2255275"/>
          </a:xfrm>
          <a:prstGeom prst="rect">
            <a:avLst/>
          </a:prstGeom>
          <a:noFill/>
          <a:ln>
            <a:noFill/>
          </a:ln>
        </p:spPr>
      </p:pic>
      <p:pic>
        <p:nvPicPr>
          <p:cNvPr id="139" name="Google Shape;139;p21"/>
          <p:cNvPicPr preferRelativeResize="0"/>
          <p:nvPr/>
        </p:nvPicPr>
        <p:blipFill>
          <a:blip r:embed="rId5">
            <a:alphaModFix/>
          </a:blip>
          <a:stretch>
            <a:fillRect/>
          </a:stretch>
        </p:blipFill>
        <p:spPr>
          <a:xfrm>
            <a:off x="6382845" y="4068223"/>
            <a:ext cx="1902228" cy="1649650"/>
          </a:xfrm>
          <a:prstGeom prst="rect">
            <a:avLst/>
          </a:prstGeom>
          <a:noFill/>
          <a:ln>
            <a:noFill/>
          </a:ln>
        </p:spPr>
      </p:pic>
      <p:sp>
        <p:nvSpPr>
          <p:cNvPr id="140" name="Google Shape;140;p21"/>
          <p:cNvSpPr txBox="1"/>
          <p:nvPr/>
        </p:nvSpPr>
        <p:spPr>
          <a:xfrm>
            <a:off x="412275" y="6355625"/>
            <a:ext cx="2495100" cy="3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Love? Bravery? Hope?</a:t>
            </a:r>
            <a:endParaRPr/>
          </a:p>
        </p:txBody>
      </p:sp>
      <p:sp>
        <p:nvSpPr>
          <p:cNvPr id="141" name="Google Shape;141;p21"/>
          <p:cNvSpPr txBox="1"/>
          <p:nvPr/>
        </p:nvSpPr>
        <p:spPr>
          <a:xfrm>
            <a:off x="3801250" y="6355625"/>
            <a:ext cx="1267500" cy="3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142" name="Google Shape;142;p21"/>
          <p:cNvSpPr txBox="1"/>
          <p:nvPr/>
        </p:nvSpPr>
        <p:spPr>
          <a:xfrm>
            <a:off x="6389675" y="6208850"/>
            <a:ext cx="2255400" cy="3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greed? temptation?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1000"/>
                                        <p:tgtEl>
                                          <p:spTgt spid="1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273</Words>
  <Application>Microsoft Office PowerPoint</Application>
  <PresentationFormat>On-screen Show (4:3)</PresentationFormat>
  <Paragraphs>32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Shadows Into Light</vt:lpstr>
      <vt:lpstr>Bangers</vt:lpstr>
      <vt:lpstr>Calibri</vt:lpstr>
      <vt:lpstr>Arial</vt:lpstr>
      <vt:lpstr>Gloria Hallelujah</vt:lpstr>
      <vt:lpstr>Office Theme</vt:lpstr>
      <vt:lpstr>Symbolism</vt:lpstr>
      <vt:lpstr>What is a symbol?</vt:lpstr>
      <vt:lpstr>Do you recognize any of the following symbols? Do you know what they stand for?</vt:lpstr>
      <vt:lpstr>Do you recognize any of the following symbols? Do you know what they stand for?</vt:lpstr>
      <vt:lpstr>Do you recognize any of the following symbols? Do you know what they stand for?</vt:lpstr>
      <vt:lpstr>Do you recognize any of the following symbols? Do you know what they stand for?</vt:lpstr>
      <vt:lpstr>Do you recognize any of the following symbols? Do you know what they stand for?</vt:lpstr>
      <vt:lpstr>Can you figure out symbolism in color? Do you know what each color can represent?</vt:lpstr>
      <vt:lpstr>Symbols in Literature</vt:lpstr>
      <vt:lpstr>the chains and how they were made</vt:lpstr>
      <vt:lpstr>What is symbolic with Marley?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Symbolism</dc:title>
  <dc:creator>Christy Tohara</dc:creator>
  <cp:lastModifiedBy>Christy Tohara</cp:lastModifiedBy>
  <cp:revision>1</cp:revision>
  <dcterms:modified xsi:type="dcterms:W3CDTF">2019-11-15T19:19:18Z</dcterms:modified>
</cp:coreProperties>
</file>